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jkj9C6Qvr0G9GcrxxHHEc6mdRs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7474AD4-D65F-4BF7-BF49-3636E30CA70E}">
  <a:tblStyle styleId="{47474AD4-D65F-4BF7-BF49-3636E30CA70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8"/>
          <p:cNvSpPr/>
          <p:nvPr>
            <p:ph idx="2" type="pic"/>
          </p:nvPr>
        </p:nvSpPr>
        <p:spPr>
          <a:xfrm>
            <a:off x="5183188" y="987425"/>
            <a:ext cx="6172200" cy="4873625"/>
          </a:xfrm>
          <a:prstGeom prst="rect">
            <a:avLst/>
          </a:prstGeom>
          <a:noFill/>
          <a:ln>
            <a:noFill/>
          </a:ln>
        </p:spPr>
      </p:sp>
      <p:sp>
        <p:nvSpPr>
          <p:cNvPr id="64" name="Google Shape;64;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1325366" y="2468844"/>
            <a:ext cx="9965933" cy="255454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US" sz="2000" u="none" cap="none" strike="noStrike">
                <a:solidFill>
                  <a:schemeClr val="dk1"/>
                </a:solidFill>
                <a:latin typeface="Arial"/>
                <a:ea typeface="Arial"/>
                <a:cs typeface="Arial"/>
                <a:sym typeface="Arial"/>
              </a:rPr>
              <a:t>TOPIC –</a:t>
            </a:r>
            <a:r>
              <a:rPr b="1" i="1" lang="en-US" sz="2000" u="none" cap="none" strike="noStrike">
                <a:solidFill>
                  <a:schemeClr val="accent1"/>
                </a:solidFill>
                <a:latin typeface="Arial"/>
                <a:ea typeface="Arial"/>
                <a:cs typeface="Arial"/>
                <a:sym typeface="Arial"/>
              </a:rPr>
              <a:t>MARSHALLIAN APPROACH TO UTILITY</a:t>
            </a:r>
            <a:endParaRPr/>
          </a:p>
          <a:p>
            <a:pPr indent="0" lvl="0" marL="0" marR="0" rtl="0" algn="ctr">
              <a:spcBef>
                <a:spcPts val="0"/>
              </a:spcBef>
              <a:spcAft>
                <a:spcPts val="0"/>
              </a:spcAft>
              <a:buNone/>
            </a:pPr>
            <a:r>
              <a:t/>
            </a:r>
            <a:endParaRPr b="1" i="1" sz="2000" u="none" cap="none" strike="noStrike">
              <a:solidFill>
                <a:schemeClr val="accent1"/>
              </a:solidFill>
              <a:latin typeface="Arial"/>
              <a:ea typeface="Arial"/>
              <a:cs typeface="Arial"/>
              <a:sym typeface="Arial"/>
            </a:endParaRPr>
          </a:p>
          <a:p>
            <a:pPr indent="0" lvl="0" marL="0" marR="0" rtl="0" algn="l">
              <a:spcBef>
                <a:spcPts val="0"/>
              </a:spcBef>
              <a:spcAft>
                <a:spcPts val="0"/>
              </a:spcAft>
              <a:buNone/>
            </a:pPr>
            <a:r>
              <a:rPr b="1" i="0" lang="en-US" sz="2000" u="none" cap="none" strike="noStrike">
                <a:solidFill>
                  <a:schemeClr val="dk1"/>
                </a:solidFill>
                <a:latin typeface="Arial"/>
                <a:ea typeface="Arial"/>
                <a:cs typeface="Arial"/>
                <a:sym typeface="Arial"/>
              </a:rPr>
              <a:t>        YEAR- FIRST	SEMESTER-1    SESSION -2023-2024</a:t>
            </a:r>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p:txBody>
      </p:sp>
      <p:sp>
        <p:nvSpPr>
          <p:cNvPr id="85" name="Google Shape;85;p1"/>
          <p:cNvSpPr txBox="1"/>
          <p:nvPr/>
        </p:nvSpPr>
        <p:spPr>
          <a:xfrm>
            <a:off x="1140431" y="2074708"/>
            <a:ext cx="9472773"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rial"/>
                <a:ea typeface="Arial"/>
                <a:cs typeface="Arial"/>
                <a:sym typeface="Arial"/>
              </a:rPr>
              <a:t>PAPER NAME – </a:t>
            </a:r>
            <a:r>
              <a:rPr b="1" lang="en-US" sz="2000">
                <a:solidFill>
                  <a:schemeClr val="accent1"/>
                </a:solidFill>
                <a:latin typeface="Arial"/>
                <a:ea typeface="Arial"/>
                <a:cs typeface="Arial"/>
                <a:sym typeface="Arial"/>
              </a:rPr>
              <a:t>ELEMENTARY ECONOMICS</a:t>
            </a:r>
            <a:endParaRPr b="1" sz="2000">
              <a:solidFill>
                <a:srgbClr val="0070C0"/>
              </a:solidFill>
              <a:latin typeface="Arial"/>
              <a:ea typeface="Arial"/>
              <a:cs typeface="Arial"/>
              <a:sym typeface="Arial"/>
            </a:endParaRPr>
          </a:p>
        </p:txBody>
      </p:sp>
      <p:sp>
        <p:nvSpPr>
          <p:cNvPr id="86" name="Google Shape;86;p1"/>
          <p:cNvSpPr txBox="1"/>
          <p:nvPr/>
        </p:nvSpPr>
        <p:spPr>
          <a:xfrm>
            <a:off x="3493212" y="4706197"/>
            <a:ext cx="658573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PREPARED BY</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DR. KAMALIKA CHAKRABORTY</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ASSISTANT PROFESSOR (DEPARTMENT OF ECONOMICS)</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KHATRA ADIBASI MAHAVIDYALAYA, BANKURA, WEST BENGAL</a:t>
            </a:r>
            <a:endParaRPr sz="1800">
              <a:solidFill>
                <a:schemeClr val="dk1"/>
              </a:solidFill>
              <a:latin typeface="Calibri"/>
              <a:ea typeface="Calibri"/>
              <a:cs typeface="Calibri"/>
              <a:sym typeface="Calibri"/>
            </a:endParaRPr>
          </a:p>
        </p:txBody>
      </p:sp>
      <p:pic>
        <p:nvPicPr>
          <p:cNvPr descr="Khatra Adibasi Mahavidyalaya, Bankura, Bankura, West Bengal, India, Group  ID:- Contact Address, Phone, EMail, Website, Courses Offered, Admission" id="87" name="Google Shape;87;p1"/>
          <p:cNvPicPr preferRelativeResize="0"/>
          <p:nvPr/>
        </p:nvPicPr>
        <p:blipFill rotWithShape="1">
          <a:blip r:embed="rId3">
            <a:alphaModFix/>
          </a:blip>
          <a:srcRect b="0" l="0" r="0" t="0"/>
          <a:stretch/>
        </p:blipFill>
        <p:spPr>
          <a:xfrm>
            <a:off x="4653471" y="159166"/>
            <a:ext cx="2138469" cy="1423054"/>
          </a:xfrm>
          <a:prstGeom prst="rect">
            <a:avLst/>
          </a:prstGeom>
          <a:noFill/>
          <a:ln>
            <a:noFill/>
          </a:ln>
        </p:spPr>
      </p:pic>
      <p:sp>
        <p:nvSpPr>
          <p:cNvPr id="88" name="Google Shape;88;p1"/>
          <p:cNvSpPr txBox="1"/>
          <p:nvPr/>
        </p:nvSpPr>
        <p:spPr>
          <a:xfrm>
            <a:off x="4274050" y="3980243"/>
            <a:ext cx="338019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DATE OF LECTURE:  16/09/2023</a:t>
            </a:r>
            <a:endParaRPr/>
          </a:p>
        </p:txBody>
      </p:sp>
      <p:sp>
        <p:nvSpPr>
          <p:cNvPr id="89" name="Google Shape;89;p1"/>
          <p:cNvSpPr txBox="1"/>
          <p:nvPr/>
        </p:nvSpPr>
        <p:spPr>
          <a:xfrm>
            <a:off x="2958957" y="1712112"/>
            <a:ext cx="6924782"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rial"/>
                <a:ea typeface="Arial"/>
                <a:cs typeface="Arial"/>
                <a:sym typeface="Arial"/>
              </a:rPr>
              <a:t>COURSE: ECONOMICS (MINOR)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nvSpPr>
        <p:spPr>
          <a:xfrm>
            <a:off x="328773" y="421240"/>
            <a:ext cx="1164061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1800">
                <a:solidFill>
                  <a:srgbClr val="4D5156"/>
                </a:solidFill>
                <a:latin typeface="arial"/>
                <a:ea typeface="arial"/>
                <a:cs typeface="arial"/>
                <a:sym typeface="arial"/>
              </a:rPr>
              <a:t>In Marshall’s theory, the concept of utility is </a:t>
            </a:r>
            <a:r>
              <a:rPr b="1" i="0" lang="en-US" sz="1800">
                <a:solidFill>
                  <a:srgbClr val="4D5156"/>
                </a:solidFill>
                <a:latin typeface="arial"/>
                <a:ea typeface="arial"/>
                <a:cs typeface="arial"/>
                <a:sym typeface="arial"/>
              </a:rPr>
              <a:t>cardinal</a:t>
            </a:r>
            <a:r>
              <a:rPr i="0" lang="en-US" sz="1800">
                <a:solidFill>
                  <a:srgbClr val="4D5156"/>
                </a:solidFill>
                <a:latin typeface="arial"/>
                <a:ea typeface="arial"/>
                <a:cs typeface="arial"/>
                <a:sym typeface="arial"/>
              </a:rPr>
              <a:t>.</a:t>
            </a:r>
            <a:endParaRPr/>
          </a:p>
          <a:p>
            <a:pPr indent="0" lvl="0" marL="0" marR="0" rtl="0" algn="l">
              <a:spcBef>
                <a:spcPts val="0"/>
              </a:spcBef>
              <a:spcAft>
                <a:spcPts val="0"/>
              </a:spcAft>
              <a:buNone/>
            </a:pPr>
            <a:r>
              <a:t/>
            </a:r>
            <a:endParaRPr i="0" sz="1800">
              <a:solidFill>
                <a:srgbClr val="4D5156"/>
              </a:solidFill>
              <a:latin typeface="arial"/>
              <a:ea typeface="arial"/>
              <a:cs typeface="arial"/>
              <a:sym typeface="arial"/>
            </a:endParaRPr>
          </a:p>
          <a:p>
            <a:pPr indent="0" lvl="0" marL="0" marR="0" rtl="0" algn="l">
              <a:spcBef>
                <a:spcPts val="0"/>
              </a:spcBef>
              <a:spcAft>
                <a:spcPts val="0"/>
              </a:spcAft>
              <a:buNone/>
            </a:pPr>
            <a:r>
              <a:rPr i="0" lang="en-US" sz="1800">
                <a:solidFill>
                  <a:srgbClr val="4D5156"/>
                </a:solidFill>
                <a:latin typeface="arial"/>
                <a:ea typeface="arial"/>
                <a:cs typeface="arial"/>
                <a:sym typeface="arial"/>
              </a:rPr>
              <a:t>The price that a consumer is willing to pay for a good indicates the utility that the consumer derives from that good.</a:t>
            </a:r>
            <a:endParaRPr sz="1800">
              <a:solidFill>
                <a:schemeClr val="dk1"/>
              </a:solidFill>
              <a:latin typeface="Calibri"/>
              <a:ea typeface="Calibri"/>
              <a:cs typeface="Calibri"/>
              <a:sym typeface="Calibri"/>
            </a:endParaRPr>
          </a:p>
        </p:txBody>
      </p:sp>
      <p:sp>
        <p:nvSpPr>
          <p:cNvPr id="95" name="Google Shape;95;p2"/>
          <p:cNvSpPr txBox="1"/>
          <p:nvPr/>
        </p:nvSpPr>
        <p:spPr>
          <a:xfrm>
            <a:off x="328773" y="1722199"/>
            <a:ext cx="1186322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333333"/>
                </a:solidFill>
                <a:latin typeface="Arial"/>
                <a:ea typeface="Arial"/>
                <a:cs typeface="Arial"/>
                <a:sym typeface="Arial"/>
              </a:rPr>
              <a:t>Total utility </a:t>
            </a:r>
            <a:r>
              <a:rPr b="0" lang="en-US" sz="1800">
                <a:solidFill>
                  <a:srgbClr val="333333"/>
                </a:solidFill>
                <a:latin typeface="Arial"/>
                <a:ea typeface="Arial"/>
                <a:cs typeface="Arial"/>
                <a:sym typeface="Arial"/>
              </a:rPr>
              <a:t>is the sum of the utility, which a consumer derives from the consumption of the different units of a good.</a:t>
            </a:r>
            <a:endParaRPr/>
          </a:p>
          <a:p>
            <a:pPr indent="0" lvl="0" marL="0" marR="0" rtl="0" algn="l">
              <a:spcBef>
                <a:spcPts val="0"/>
              </a:spcBef>
              <a:spcAft>
                <a:spcPts val="0"/>
              </a:spcAft>
              <a:buClr>
                <a:schemeClr val="dk1"/>
              </a:buClr>
              <a:buSzPts val="1800"/>
              <a:buFont typeface="Arial"/>
              <a:buNone/>
            </a:pPr>
            <a:r>
              <a:t/>
            </a:r>
            <a:endParaRPr b="0" sz="1800">
              <a:solidFill>
                <a:srgbClr val="333333"/>
              </a:solidFill>
              <a:latin typeface="Arial"/>
              <a:ea typeface="Arial"/>
              <a:cs typeface="Arial"/>
              <a:sym typeface="Arial"/>
            </a:endParaRPr>
          </a:p>
          <a:p>
            <a:pPr indent="0" lvl="0" marL="0" marR="0" rtl="0" algn="l">
              <a:spcBef>
                <a:spcPts val="0"/>
              </a:spcBef>
              <a:spcAft>
                <a:spcPts val="0"/>
              </a:spcAft>
              <a:buNone/>
            </a:pPr>
            <a:r>
              <a:rPr b="1" lang="en-US" sz="1800">
                <a:solidFill>
                  <a:srgbClr val="333333"/>
                </a:solidFill>
                <a:latin typeface="Arial"/>
                <a:ea typeface="Arial"/>
                <a:cs typeface="Arial"/>
                <a:sym typeface="Arial"/>
              </a:rPr>
              <a:t>Marginal utility </a:t>
            </a:r>
            <a:r>
              <a:rPr b="0" lang="en-US" sz="1800">
                <a:solidFill>
                  <a:srgbClr val="333333"/>
                </a:solidFill>
                <a:latin typeface="Arial"/>
                <a:ea typeface="Arial"/>
                <a:cs typeface="Arial"/>
                <a:sym typeface="Arial"/>
              </a:rPr>
              <a:t>of a good is the additional utility derived from consuming an additional unit of the good.</a:t>
            </a:r>
            <a:endParaRPr/>
          </a:p>
        </p:txBody>
      </p:sp>
      <p:sp>
        <p:nvSpPr>
          <p:cNvPr id="96" name="Google Shape;96;p2"/>
          <p:cNvSpPr txBox="1"/>
          <p:nvPr/>
        </p:nvSpPr>
        <p:spPr>
          <a:xfrm>
            <a:off x="328772" y="3041554"/>
            <a:ext cx="11972817"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a:solidFill>
                  <a:srgbClr val="111111"/>
                </a:solidFill>
                <a:latin typeface="Arial"/>
                <a:ea typeface="Arial"/>
                <a:cs typeface="Arial"/>
                <a:sym typeface="Arial"/>
              </a:rPr>
              <a:t>Law of Diminishing Marginal Utility</a:t>
            </a:r>
            <a:r>
              <a:rPr b="0" i="0" lang="en-US" sz="1800">
                <a:solidFill>
                  <a:srgbClr val="111111"/>
                </a:solidFill>
                <a:latin typeface="Arial"/>
                <a:ea typeface="Arial"/>
                <a:cs typeface="Arial"/>
                <a:sym typeface="Arial"/>
              </a:rPr>
              <a:t>: The law of diminishing marginal utility states that all else equal, as </a:t>
            </a:r>
            <a:endParaRPr/>
          </a:p>
          <a:p>
            <a:pPr indent="0" lvl="0" marL="0" marR="0" rtl="0" algn="l">
              <a:spcBef>
                <a:spcPts val="0"/>
              </a:spcBef>
              <a:spcAft>
                <a:spcPts val="0"/>
              </a:spcAft>
              <a:buNone/>
            </a:pPr>
            <a:r>
              <a:t/>
            </a:r>
            <a:endParaRPr sz="1800">
              <a:solidFill>
                <a:srgbClr val="111111"/>
              </a:solidFill>
              <a:latin typeface="Arial"/>
              <a:ea typeface="Arial"/>
              <a:cs typeface="Arial"/>
              <a:sym typeface="Arial"/>
            </a:endParaRPr>
          </a:p>
          <a:p>
            <a:pPr indent="0" lvl="0" marL="0" marR="0" rtl="0" algn="l">
              <a:spcBef>
                <a:spcPts val="0"/>
              </a:spcBef>
              <a:spcAft>
                <a:spcPts val="0"/>
              </a:spcAft>
              <a:buNone/>
            </a:pPr>
            <a:r>
              <a:rPr b="0" i="0" lang="en-US" sz="1800">
                <a:solidFill>
                  <a:srgbClr val="111111"/>
                </a:solidFill>
                <a:latin typeface="Arial"/>
                <a:ea typeface="Arial"/>
                <a:cs typeface="Arial"/>
                <a:sym typeface="Arial"/>
              </a:rPr>
              <a:t>consumption</a:t>
            </a:r>
            <a:r>
              <a:rPr lang="en-US" sz="1800">
                <a:solidFill>
                  <a:srgbClr val="111111"/>
                </a:solidFill>
                <a:latin typeface="Arial"/>
                <a:ea typeface="Arial"/>
                <a:cs typeface="Arial"/>
                <a:sym typeface="Arial"/>
              </a:rPr>
              <a:t> </a:t>
            </a:r>
            <a:r>
              <a:rPr b="0" i="0" lang="en-US" sz="1800">
                <a:solidFill>
                  <a:srgbClr val="111111"/>
                </a:solidFill>
                <a:latin typeface="Arial"/>
                <a:ea typeface="Arial"/>
                <a:cs typeface="Arial"/>
                <a:sym typeface="Arial"/>
              </a:rPr>
              <a:t>increases, the marginal utility derived from each additional unit declines. </a:t>
            </a:r>
            <a:endParaRPr sz="1800">
              <a:solidFill>
                <a:schemeClr val="dk1"/>
              </a:solidFill>
              <a:latin typeface="Arial"/>
              <a:ea typeface="Arial"/>
              <a:cs typeface="Arial"/>
              <a:sym typeface="Arial"/>
            </a:endParaRPr>
          </a:p>
        </p:txBody>
      </p:sp>
      <p:sp>
        <p:nvSpPr>
          <p:cNvPr id="97" name="Google Shape;97;p2"/>
          <p:cNvSpPr txBox="1"/>
          <p:nvPr/>
        </p:nvSpPr>
        <p:spPr>
          <a:xfrm flipH="1">
            <a:off x="205482" y="4499409"/>
            <a:ext cx="11763910"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i="0" sz="1800">
              <a:solidFill>
                <a:srgbClr val="273239"/>
              </a:solidFill>
              <a:latin typeface="Nunito"/>
              <a:ea typeface="Nunito"/>
              <a:cs typeface="Nunito"/>
              <a:sym typeface="Nunito"/>
            </a:endParaRPr>
          </a:p>
          <a:p>
            <a:pPr indent="0" lvl="0" marL="0" marR="0" rtl="0" algn="l">
              <a:spcBef>
                <a:spcPts val="0"/>
              </a:spcBef>
              <a:spcAft>
                <a:spcPts val="0"/>
              </a:spcAft>
              <a:buNone/>
            </a:pPr>
            <a:r>
              <a:rPr b="1" lang="en-US" sz="1800">
                <a:solidFill>
                  <a:srgbClr val="273239"/>
                </a:solidFill>
                <a:latin typeface="Nunito"/>
                <a:ea typeface="Nunito"/>
                <a:cs typeface="Nunito"/>
                <a:sym typeface="Nunito"/>
              </a:rPr>
              <a:t>Assumptions of Law of Diminishing Marginal Utility</a:t>
            </a:r>
            <a:endParaRPr/>
          </a:p>
          <a:p>
            <a:pPr indent="0" lvl="0" marL="0" marR="0" rtl="0" algn="l">
              <a:spcBef>
                <a:spcPts val="0"/>
              </a:spcBef>
              <a:spcAft>
                <a:spcPts val="0"/>
              </a:spcAft>
              <a:buNone/>
            </a:pPr>
            <a:r>
              <a:t/>
            </a:r>
            <a:endParaRPr b="1" i="0" sz="1800">
              <a:solidFill>
                <a:srgbClr val="273239"/>
              </a:solidFill>
              <a:latin typeface="Nunito"/>
              <a:ea typeface="Nunito"/>
              <a:cs typeface="Nunito"/>
              <a:sym typeface="Nunito"/>
            </a:endParaRPr>
          </a:p>
          <a:p>
            <a:pPr indent="-342900" lvl="0" marL="342900" marR="0" rtl="0" algn="l">
              <a:spcBef>
                <a:spcPts val="0"/>
              </a:spcBef>
              <a:spcAft>
                <a:spcPts val="0"/>
              </a:spcAft>
              <a:buClr>
                <a:srgbClr val="273239"/>
              </a:buClr>
              <a:buSzPts val="1800"/>
              <a:buFont typeface="Arial"/>
              <a:buAutoNum type="arabicPeriod"/>
            </a:pPr>
            <a:r>
              <a:rPr i="0" lang="en-US" sz="1800">
                <a:solidFill>
                  <a:srgbClr val="273239"/>
                </a:solidFill>
                <a:latin typeface="Arial"/>
                <a:ea typeface="Arial"/>
                <a:cs typeface="Arial"/>
                <a:sym typeface="Arial"/>
              </a:rPr>
              <a:t>Cardinal Measurement of Utility</a:t>
            </a:r>
            <a:endParaRPr/>
          </a:p>
          <a:p>
            <a:pPr indent="-228600" lvl="0" marL="342900" marR="0" rtl="0" algn="l">
              <a:spcBef>
                <a:spcPts val="0"/>
              </a:spcBef>
              <a:spcAft>
                <a:spcPts val="0"/>
              </a:spcAft>
              <a:buClr>
                <a:schemeClr val="dk1"/>
              </a:buClr>
              <a:buSzPts val="1800"/>
              <a:buFont typeface="Calibri"/>
              <a:buNone/>
            </a:pPr>
            <a:r>
              <a:t/>
            </a:r>
            <a:endParaRPr sz="1800">
              <a:solidFill>
                <a:srgbClr val="273239"/>
              </a:solidFill>
              <a:latin typeface="Arial"/>
              <a:ea typeface="Arial"/>
              <a:cs typeface="Arial"/>
              <a:sym typeface="Arial"/>
            </a:endParaRPr>
          </a:p>
          <a:p>
            <a:pPr indent="-342900" lvl="0" marL="342900" marR="0" rtl="0" algn="l">
              <a:spcBef>
                <a:spcPts val="0"/>
              </a:spcBef>
              <a:spcAft>
                <a:spcPts val="0"/>
              </a:spcAft>
              <a:buClr>
                <a:srgbClr val="273239"/>
              </a:buClr>
              <a:buSzPts val="1800"/>
              <a:buFont typeface="Arial"/>
              <a:buAutoNum type="arabicPeriod"/>
            </a:pPr>
            <a:r>
              <a:rPr i="0" lang="en-US" sz="1800">
                <a:solidFill>
                  <a:srgbClr val="273239"/>
                </a:solidFill>
                <a:latin typeface="Arial"/>
                <a:ea typeface="Arial"/>
                <a:cs typeface="Arial"/>
                <a:sym typeface="Arial"/>
              </a:rPr>
              <a:t>Monetary Measurement of Utility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nvSpPr>
        <p:spPr>
          <a:xfrm>
            <a:off x="296238" y="1120406"/>
            <a:ext cx="11435100" cy="50796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b="1" lang="en-US" sz="1800">
                <a:solidFill>
                  <a:srgbClr val="273239"/>
                </a:solidFill>
                <a:latin typeface="Nunito"/>
                <a:ea typeface="Nunito"/>
                <a:cs typeface="Nunito"/>
                <a:sym typeface="Nunito"/>
              </a:rPr>
              <a:t>Assumptions of Law of Diminishing Marginal Utility (Contd.)</a:t>
            </a:r>
            <a:endParaRPr>
              <a:solidFill>
                <a:schemeClr val="dk1"/>
              </a:solidFill>
            </a:endParaRPr>
          </a:p>
          <a:p>
            <a:pPr indent="0" lvl="0" marL="0" marR="0" rtl="0" algn="l">
              <a:spcBef>
                <a:spcPts val="0"/>
              </a:spcBef>
              <a:spcAft>
                <a:spcPts val="0"/>
              </a:spcAft>
              <a:buNone/>
            </a:pPr>
            <a:r>
              <a:t/>
            </a:r>
            <a:endParaRPr sz="1800">
              <a:solidFill>
                <a:srgbClr val="273239"/>
              </a:solidFill>
            </a:endParaRPr>
          </a:p>
          <a:p>
            <a:pPr indent="0" lvl="0" marL="0" marR="0" rtl="0" algn="l">
              <a:spcBef>
                <a:spcPts val="0"/>
              </a:spcBef>
              <a:spcAft>
                <a:spcPts val="0"/>
              </a:spcAft>
              <a:buNone/>
            </a:pPr>
            <a:r>
              <a:t/>
            </a:r>
            <a:endParaRPr sz="1800">
              <a:solidFill>
                <a:srgbClr val="273239"/>
              </a:solidFil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3. Continuous Consumption </a:t>
            </a:r>
            <a:endParaRPr/>
          </a:p>
          <a:p>
            <a:pPr indent="0" lvl="0" marL="0" marR="0" rtl="0" algn="l">
              <a:spcBef>
                <a:spcPts val="0"/>
              </a:spcBef>
              <a:spcAft>
                <a:spcPts val="0"/>
              </a:spcAft>
              <a:buNone/>
            </a:pPr>
            <a:r>
              <a:t/>
            </a:r>
            <a:endParaRPr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4. Consumption of Reasonable Quantity </a:t>
            </a:r>
            <a:endParaRPr/>
          </a:p>
          <a:p>
            <a:pPr indent="0" lvl="0" marL="0" marR="0" rtl="0" algn="l">
              <a:spcBef>
                <a:spcPts val="0"/>
              </a:spcBef>
              <a:spcAft>
                <a:spcPts val="0"/>
              </a:spcAft>
              <a:buNone/>
            </a:pPr>
            <a:r>
              <a:t/>
            </a:r>
            <a:endParaRPr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5. No change in Quality</a:t>
            </a:r>
            <a:endParaRPr sz="1800">
              <a:solidFill>
                <a:srgbClr val="273239"/>
              </a:solidFill>
              <a:latin typeface="Arial"/>
              <a:ea typeface="Arial"/>
              <a:cs typeface="Arial"/>
              <a:sym typeface="Arial"/>
            </a:endParaRPr>
          </a:p>
          <a:p>
            <a:pPr indent="0" lvl="0" marL="0" marR="0" rtl="0" algn="l">
              <a:spcBef>
                <a:spcPts val="0"/>
              </a:spcBef>
              <a:spcAft>
                <a:spcPts val="0"/>
              </a:spcAft>
              <a:buNone/>
            </a:pPr>
            <a:r>
              <a:t/>
            </a:r>
            <a:endParaRPr i="0"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6. Independent Utilities </a:t>
            </a:r>
            <a:endParaRPr sz="1800">
              <a:solidFill>
                <a:srgbClr val="273239"/>
              </a:solidFill>
              <a:latin typeface="Arial"/>
              <a:ea typeface="Arial"/>
              <a:cs typeface="Arial"/>
              <a:sym typeface="Arial"/>
            </a:endParaRPr>
          </a:p>
          <a:p>
            <a:pPr indent="0" lvl="0" marL="0" marR="0" rtl="0" algn="l">
              <a:spcBef>
                <a:spcPts val="0"/>
              </a:spcBef>
              <a:spcAft>
                <a:spcPts val="0"/>
              </a:spcAft>
              <a:buNone/>
            </a:pPr>
            <a:r>
              <a:t/>
            </a:r>
            <a:endParaRPr i="0"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7. Rational Consumer </a:t>
            </a:r>
            <a:endParaRPr/>
          </a:p>
          <a:p>
            <a:pPr indent="0" lvl="0" marL="0" marR="0" rtl="0" algn="l">
              <a:spcBef>
                <a:spcPts val="0"/>
              </a:spcBef>
              <a:spcAft>
                <a:spcPts val="0"/>
              </a:spcAft>
              <a:buNone/>
            </a:pPr>
            <a:r>
              <a:t/>
            </a:r>
            <a:endParaRPr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8. Marginal Utility of Money remains Constant</a:t>
            </a:r>
            <a:endParaRPr/>
          </a:p>
          <a:p>
            <a:pPr indent="0" lvl="0" marL="0" marR="0" rtl="0" algn="l">
              <a:spcBef>
                <a:spcPts val="0"/>
              </a:spcBef>
              <a:spcAft>
                <a:spcPts val="0"/>
              </a:spcAft>
              <a:buNone/>
            </a:pPr>
            <a:r>
              <a:t/>
            </a:r>
            <a:endParaRPr i="0"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9. Fixed Income and Prices</a:t>
            </a:r>
            <a:endParaRPr sz="1800">
              <a:solidFill>
                <a:srgbClr val="273239"/>
              </a:solidFill>
              <a:latin typeface="Arial"/>
              <a:ea typeface="Arial"/>
              <a:cs typeface="Arial"/>
              <a:sym typeface="Arial"/>
            </a:endParaRPr>
          </a:p>
          <a:p>
            <a:pPr indent="0" lvl="0" marL="0" marR="0" rtl="0" algn="l">
              <a:spcBef>
                <a:spcPts val="0"/>
              </a:spcBef>
              <a:spcAft>
                <a:spcPts val="0"/>
              </a:spcAft>
              <a:buNone/>
            </a:pPr>
            <a:r>
              <a:t/>
            </a:r>
            <a:endParaRPr i="0" sz="1800">
              <a:solidFill>
                <a:srgbClr val="273239"/>
              </a:solidFill>
              <a:latin typeface="Arial"/>
              <a:ea typeface="Arial"/>
              <a:cs typeface="Arial"/>
              <a:sym typeface="Arial"/>
            </a:endParaRPr>
          </a:p>
          <a:p>
            <a:pPr indent="0" lvl="0" marL="0" marR="0" rtl="0" algn="l">
              <a:spcBef>
                <a:spcPts val="0"/>
              </a:spcBef>
              <a:spcAft>
                <a:spcPts val="0"/>
              </a:spcAft>
              <a:buNone/>
            </a:pPr>
            <a:r>
              <a:rPr i="0" lang="en-US" sz="1800">
                <a:solidFill>
                  <a:srgbClr val="273239"/>
                </a:solidFill>
                <a:latin typeface="Arial"/>
                <a:ea typeface="Arial"/>
                <a:cs typeface="Arial"/>
                <a:sym typeface="Arial"/>
              </a:rPr>
              <a:t>10. Perfect Knowledge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graphicFrame>
        <p:nvGraphicFramePr>
          <p:cNvPr id="107" name="Google Shape;107;p4"/>
          <p:cNvGraphicFramePr/>
          <p:nvPr/>
        </p:nvGraphicFramePr>
        <p:xfrm>
          <a:off x="400692" y="3010327"/>
          <a:ext cx="3000000" cy="3000000"/>
        </p:xfrm>
        <a:graphic>
          <a:graphicData uri="http://schemas.openxmlformats.org/drawingml/2006/table">
            <a:tbl>
              <a:tblPr>
                <a:noFill/>
                <a:tableStyleId>{47474AD4-D65F-4BF7-BF49-3636E30CA70E}</a:tableStyleId>
              </a:tblPr>
              <a:tblGrid>
                <a:gridCol w="1217000"/>
                <a:gridCol w="1256700"/>
                <a:gridCol w="8479400"/>
              </a:tblGrid>
              <a:tr h="450775">
                <a:tc>
                  <a:txBody>
                    <a:bodyPr/>
                    <a:lstStyle/>
                    <a:p>
                      <a:pPr indent="0" lvl="0" marL="0" marR="0" rtl="0" algn="ctr">
                        <a:spcBef>
                          <a:spcPts val="0"/>
                        </a:spcBef>
                        <a:spcAft>
                          <a:spcPts val="0"/>
                        </a:spcAft>
                        <a:buNone/>
                      </a:pPr>
                      <a:r>
                        <a:rPr lang="en-US" sz="1800" u="sng" cap="none" strike="noStrike">
                          <a:solidFill>
                            <a:srgbClr val="333333"/>
                          </a:solidFill>
                          <a:latin typeface="Arial"/>
                          <a:ea typeface="Arial"/>
                          <a:cs typeface="Arial"/>
                          <a:sym typeface="Arial"/>
                        </a:rPr>
                        <a:t>Units of commodity</a:t>
                      </a:r>
                      <a:endParaRPr sz="1800" u="none" cap="none" strike="noStrike">
                        <a:solidFill>
                          <a:srgbClr val="333333"/>
                        </a:solidFill>
                        <a:latin typeface="Arial"/>
                        <a:ea typeface="Arial"/>
                        <a:cs typeface="Arial"/>
                        <a:sym typeface="Arial"/>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sng" cap="none" strike="noStrike">
                          <a:solidFill>
                            <a:srgbClr val="333333"/>
                          </a:solidFill>
                          <a:latin typeface="Arial"/>
                          <a:ea typeface="Arial"/>
                          <a:cs typeface="Arial"/>
                          <a:sym typeface="Arial"/>
                        </a:rPr>
                        <a:t>Marginal utility</a:t>
                      </a:r>
                      <a:endParaRPr sz="1800" u="none" cap="none" strike="noStrike">
                        <a:solidFill>
                          <a:srgbClr val="333333"/>
                        </a:solidFill>
                        <a:latin typeface="Arial"/>
                        <a:ea typeface="Arial"/>
                        <a:cs typeface="Arial"/>
                        <a:sym typeface="Arial"/>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sng" cap="none" strike="noStrike">
                          <a:solidFill>
                            <a:srgbClr val="333333"/>
                          </a:solidFill>
                          <a:latin typeface="Arial"/>
                          <a:ea typeface="Arial"/>
                          <a:cs typeface="Arial"/>
                          <a:sym typeface="Arial"/>
                        </a:rPr>
                        <a:t>Total utility</a:t>
                      </a:r>
                      <a:endParaRPr sz="1800" u="none" cap="none" strike="noStrike">
                        <a:solidFill>
                          <a:srgbClr val="333333"/>
                        </a:solidFill>
                        <a:latin typeface="Arial"/>
                        <a:ea typeface="Arial"/>
                        <a:cs typeface="Arial"/>
                        <a:sym typeface="Arial"/>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1st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10</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10</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2nd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8</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18</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3rd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6</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24</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4th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a:solidFill>
                            <a:srgbClr val="333333"/>
                          </a:solidFill>
                        </a:rPr>
                        <a:t>4</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28</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5th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30</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6th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0</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30</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50775">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7th glass</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spcBef>
                          <a:spcPts val="0"/>
                        </a:spcBef>
                        <a:spcAft>
                          <a:spcPts val="0"/>
                        </a:spcAft>
                        <a:buNone/>
                      </a:pPr>
                      <a:r>
                        <a:rPr lang="en-US" sz="1800" u="none" cap="none" strike="noStrike">
                          <a:solidFill>
                            <a:srgbClr val="333333"/>
                          </a:solidFill>
                          <a:latin typeface="Arial"/>
                          <a:ea typeface="Arial"/>
                          <a:cs typeface="Arial"/>
                          <a:sym typeface="Arial"/>
                        </a:rPr>
                        <a:t>28</a:t>
                      </a:r>
                      <a:endParaRPr/>
                    </a:p>
                  </a:txBody>
                  <a:tcPr marT="12700" marB="12700" marR="12700" marL="127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08" name="Google Shape;108;p4"/>
          <p:cNvSpPr/>
          <p:nvPr/>
        </p:nvSpPr>
        <p:spPr>
          <a:xfrm>
            <a:off x="154113" y="90518"/>
            <a:ext cx="11897474" cy="2862322"/>
          </a:xfrm>
          <a:prstGeom prst="rect">
            <a:avLst/>
          </a:prstGeom>
          <a:solidFill>
            <a:srgbClr val="FFFFFF"/>
          </a:solid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555555"/>
              </a:buClr>
              <a:buSzPts val="1800"/>
              <a:buFont typeface="Arial"/>
              <a:buNone/>
            </a:pPr>
            <a:r>
              <a:rPr b="1" i="0" lang="en-US" sz="1800" u="none" cap="none" strike="noStrike">
                <a:solidFill>
                  <a:srgbClr val="555555"/>
                </a:solidFill>
                <a:latin typeface="Arial"/>
                <a:ea typeface="Arial"/>
                <a:cs typeface="Arial"/>
                <a:sym typeface="Arial"/>
              </a:rPr>
              <a:t>Explanation of Law of Diminishing Marginal Utility With Schedule and Diagram:</a:t>
            </a:r>
            <a:endParaRPr/>
          </a:p>
          <a:p>
            <a:pPr indent="0" lvl="0" marL="0" marR="0" rtl="0" algn="l">
              <a:lnSpc>
                <a:spcPct val="100000"/>
              </a:lnSpc>
              <a:spcBef>
                <a:spcPts val="0"/>
              </a:spcBef>
              <a:spcAft>
                <a:spcPts val="0"/>
              </a:spcAft>
              <a:buClr>
                <a:schemeClr val="dk1"/>
              </a:buClr>
              <a:buSzPts val="1800"/>
              <a:buFont typeface="Arial"/>
              <a:buNone/>
            </a:pPr>
            <a:r>
              <a:t/>
            </a:r>
            <a:endParaRPr b="1" i="0" sz="1800" u="none" cap="none" strike="noStrike">
              <a:solidFill>
                <a:srgbClr val="555555"/>
              </a:solidFill>
              <a:latin typeface="Arial"/>
              <a:ea typeface="Arial"/>
              <a:cs typeface="Arial"/>
              <a:sym typeface="Arial"/>
            </a:endParaRPr>
          </a:p>
          <a:p>
            <a:pPr indent="0" lvl="0" marL="0" marR="0" rtl="0" algn="l">
              <a:lnSpc>
                <a:spcPct val="100000"/>
              </a:lnSpc>
              <a:spcBef>
                <a:spcPts val="0"/>
              </a:spcBef>
              <a:spcAft>
                <a:spcPts val="0"/>
              </a:spcAft>
              <a:buClr>
                <a:srgbClr val="333333"/>
              </a:buClr>
              <a:buSzPts val="1800"/>
              <a:buFont typeface="Arial"/>
              <a:buNone/>
            </a:pPr>
            <a:r>
              <a:rPr b="0" i="0" lang="en-US" sz="1800" u="none" cap="none" strike="noStrike">
                <a:solidFill>
                  <a:srgbClr val="333333"/>
                </a:solidFill>
                <a:latin typeface="Arial"/>
                <a:ea typeface="Arial"/>
                <a:cs typeface="Arial"/>
                <a:sym typeface="Arial"/>
              </a:rPr>
              <a:t>We assume that a man is very thirsty. He takes the glasses of water successively. The marginal utility of the successive glasses of water decreases, ultimately, he reaches the point of satiety. After this point the marginal utility becomes negative, if he is forced further to take a glass of water. The behavior of the consumer is indicated in the following schedule:</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333333"/>
              </a:buClr>
              <a:buSzPts val="1800"/>
              <a:buFont typeface="Arial"/>
              <a:buNone/>
            </a:pPr>
            <a:r>
              <a:rPr b="0" i="0" lang="en-US" sz="1800" u="none" cap="none" strike="noStrike">
                <a:solidFill>
                  <a:srgbClr val="333333"/>
                </a:solidFill>
                <a:latin typeface="Arial"/>
                <a:ea typeface="Arial"/>
                <a:cs typeface="Arial"/>
                <a:sym typeface="Arial"/>
              </a:rPr>
              <a:t>On taking the 1st glass of water, the consumer gets 10 units of utility, because he is very thirsty. When he takes 2nd glass of water, his marginal utility goes down to </a:t>
            </a:r>
            <a:r>
              <a:rPr lang="en-US" sz="1800">
                <a:solidFill>
                  <a:srgbClr val="333333"/>
                </a:solidFill>
                <a:latin typeface="Arial"/>
                <a:ea typeface="Arial"/>
                <a:cs typeface="Arial"/>
                <a:sym typeface="Arial"/>
              </a:rPr>
              <a:t>8</a:t>
            </a:r>
            <a:r>
              <a:rPr b="0" i="0" lang="en-US" sz="1800" u="none" cap="none" strike="noStrike">
                <a:solidFill>
                  <a:srgbClr val="333333"/>
                </a:solidFill>
                <a:latin typeface="Arial"/>
                <a:ea typeface="Arial"/>
                <a:cs typeface="Arial"/>
                <a:sym typeface="Arial"/>
              </a:rPr>
              <a:t> units because his thirst has been partly satisfied. This process continues until the marginal utility drops down to zero which is the saturation point. By taking the seventh glass of water, the marginal utility becomes negative because the thirst of the consumer has already been fully satisfied.</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descr="Law of Diminishing Marginal Utility diagram" id="113" name="Google Shape;113;p5"/>
          <p:cNvPicPr preferRelativeResize="0"/>
          <p:nvPr/>
        </p:nvPicPr>
        <p:blipFill rotWithShape="1">
          <a:blip r:embed="rId3">
            <a:alphaModFix/>
          </a:blip>
          <a:srcRect b="0" l="0" r="0" t="0"/>
          <a:stretch/>
        </p:blipFill>
        <p:spPr>
          <a:xfrm>
            <a:off x="3762375" y="1866900"/>
            <a:ext cx="4667250" cy="3124200"/>
          </a:xfrm>
          <a:prstGeom prst="rect">
            <a:avLst/>
          </a:prstGeom>
          <a:noFill/>
          <a:ln>
            <a:noFill/>
          </a:ln>
        </p:spPr>
      </p:pic>
      <p:sp>
        <p:nvSpPr>
          <p:cNvPr id="114" name="Google Shape;114;p5"/>
          <p:cNvSpPr txBox="1"/>
          <p:nvPr/>
        </p:nvSpPr>
        <p:spPr>
          <a:xfrm>
            <a:off x="2219217" y="698643"/>
            <a:ext cx="7155629"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Arial"/>
                <a:ea typeface="Arial"/>
                <a:cs typeface="Arial"/>
                <a:sym typeface="Arial"/>
              </a:rPr>
              <a:t>Law of Diminishing Marginal Utility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nvSpPr>
        <p:spPr>
          <a:xfrm>
            <a:off x="226031" y="873303"/>
            <a:ext cx="1149678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a:solidFill>
                  <a:srgbClr val="424142"/>
                </a:solidFill>
                <a:latin typeface="Arial"/>
                <a:ea typeface="Arial"/>
                <a:cs typeface="Arial"/>
                <a:sym typeface="Arial"/>
              </a:rPr>
              <a:t>The equi-marginal principle is based on the law of diminishing marginal utility. The equi-marginal principle states that a consumer will be maximizing his total utility when he allocates his fixed money income in such a manner that the utility derived from the last unit of money spent on each good is equal.</a:t>
            </a:r>
            <a:endParaRPr sz="1800">
              <a:solidFill>
                <a:schemeClr val="dk1"/>
              </a:solidFill>
              <a:latin typeface="Arial"/>
              <a:ea typeface="Arial"/>
              <a:cs typeface="Arial"/>
              <a:sym typeface="Arial"/>
            </a:endParaRPr>
          </a:p>
        </p:txBody>
      </p:sp>
      <p:sp>
        <p:nvSpPr>
          <p:cNvPr id="120" name="Google Shape;120;p6"/>
          <p:cNvSpPr txBox="1"/>
          <p:nvPr/>
        </p:nvSpPr>
        <p:spPr>
          <a:xfrm>
            <a:off x="226031" y="2243138"/>
            <a:ext cx="11363217"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a:solidFill>
                  <a:srgbClr val="424142"/>
                </a:solidFill>
                <a:latin typeface="Arial"/>
                <a:ea typeface="Arial"/>
                <a:cs typeface="Arial"/>
                <a:sym typeface="Arial"/>
              </a:rPr>
              <a:t>The condition for a consumer to maximize utility is usually written in the following form:</a:t>
            </a:r>
            <a:endParaRPr b="0" i="0" sz="1800">
              <a:solidFill>
                <a:srgbClr val="424142"/>
              </a:solidFill>
              <a:latin typeface="Arial"/>
              <a:ea typeface="Arial"/>
              <a:cs typeface="Arial"/>
              <a:sym typeface="Arial"/>
            </a:endParaRPr>
          </a:p>
          <a:p>
            <a:pPr indent="0" lvl="0" marL="0" marR="0" rtl="0" algn="l">
              <a:spcBef>
                <a:spcPts val="0"/>
              </a:spcBef>
              <a:spcAft>
                <a:spcPts val="0"/>
              </a:spcAft>
              <a:buNone/>
            </a:pPr>
            <a:r>
              <a:rPr b="0" i="0" lang="en-US" sz="1800">
                <a:solidFill>
                  <a:srgbClr val="424142"/>
                </a:solidFill>
                <a:latin typeface="Arial"/>
                <a:ea typeface="Arial"/>
                <a:cs typeface="Arial"/>
                <a:sym typeface="Arial"/>
              </a:rPr>
              <a:t>MU</a:t>
            </a:r>
            <a:r>
              <a:rPr b="0" baseline="-25000" i="0" lang="en-US" sz="1800">
                <a:solidFill>
                  <a:srgbClr val="424142"/>
                </a:solidFill>
                <a:latin typeface="Arial"/>
                <a:ea typeface="Arial"/>
                <a:cs typeface="Arial"/>
                <a:sym typeface="Arial"/>
              </a:rPr>
              <a:t>X</a:t>
            </a:r>
            <a:r>
              <a:rPr b="0" i="0" lang="en-US" sz="1800">
                <a:solidFill>
                  <a:srgbClr val="424142"/>
                </a:solidFill>
                <a:latin typeface="Arial"/>
                <a:ea typeface="Arial"/>
                <a:cs typeface="Arial"/>
                <a:sym typeface="Arial"/>
              </a:rPr>
              <a:t>/P</a:t>
            </a:r>
            <a:r>
              <a:rPr b="0" baseline="-25000" i="0" lang="en-US" sz="1800">
                <a:solidFill>
                  <a:srgbClr val="424142"/>
                </a:solidFill>
                <a:latin typeface="Arial"/>
                <a:ea typeface="Arial"/>
                <a:cs typeface="Arial"/>
                <a:sym typeface="Arial"/>
              </a:rPr>
              <a:t>X</a:t>
            </a:r>
            <a:r>
              <a:rPr b="0" i="0" lang="en-US" sz="1800">
                <a:solidFill>
                  <a:srgbClr val="424142"/>
                </a:solidFill>
                <a:latin typeface="Arial"/>
                <a:ea typeface="Arial"/>
                <a:cs typeface="Arial"/>
                <a:sym typeface="Arial"/>
              </a:rPr>
              <a:t> = MU</a:t>
            </a:r>
            <a:r>
              <a:rPr b="0" baseline="-25000" i="0" lang="en-US" sz="1800">
                <a:solidFill>
                  <a:srgbClr val="424142"/>
                </a:solidFill>
                <a:latin typeface="Arial"/>
                <a:ea typeface="Arial"/>
                <a:cs typeface="Arial"/>
                <a:sym typeface="Arial"/>
              </a:rPr>
              <a:t>Y</a:t>
            </a:r>
            <a:r>
              <a:rPr b="0" i="0" lang="en-US" sz="1800">
                <a:solidFill>
                  <a:srgbClr val="424142"/>
                </a:solidFill>
                <a:latin typeface="Arial"/>
                <a:ea typeface="Arial"/>
                <a:cs typeface="Arial"/>
                <a:sym typeface="Arial"/>
              </a:rPr>
              <a:t>/P</a:t>
            </a:r>
            <a:r>
              <a:rPr b="0" baseline="-25000" i="0" lang="en-US" sz="1800">
                <a:solidFill>
                  <a:srgbClr val="424142"/>
                </a:solidFill>
                <a:latin typeface="Arial"/>
                <a:ea typeface="Arial"/>
                <a:cs typeface="Arial"/>
                <a:sym typeface="Arial"/>
              </a:rPr>
              <a:t>Y</a:t>
            </a:r>
            <a:endParaRPr b="0" i="0" sz="1800">
              <a:solidFill>
                <a:srgbClr val="424142"/>
              </a:solidFill>
              <a:latin typeface="Arial"/>
              <a:ea typeface="Arial"/>
              <a:cs typeface="Arial"/>
              <a:sym typeface="Arial"/>
            </a:endParaRPr>
          </a:p>
          <a:p>
            <a:pPr indent="0" lvl="0" marL="0" marR="0" rtl="0" algn="l">
              <a:spcBef>
                <a:spcPts val="0"/>
              </a:spcBef>
              <a:spcAft>
                <a:spcPts val="0"/>
              </a:spcAft>
              <a:buNone/>
            </a:pPr>
            <a:r>
              <a:rPr b="0" i="0" lang="en-US" sz="1800">
                <a:solidFill>
                  <a:srgbClr val="424142"/>
                </a:solidFill>
                <a:latin typeface="Arial"/>
                <a:ea typeface="Arial"/>
                <a:cs typeface="Arial"/>
                <a:sym typeface="Arial"/>
              </a:rPr>
              <a:t>So long as MU</a:t>
            </a:r>
            <a:r>
              <a:rPr b="0" baseline="-25000" i="0" lang="en-US" sz="1800">
                <a:solidFill>
                  <a:srgbClr val="424142"/>
                </a:solidFill>
                <a:latin typeface="Arial"/>
                <a:ea typeface="Arial"/>
                <a:cs typeface="Arial"/>
                <a:sym typeface="Arial"/>
              </a:rPr>
              <a:t>Y</a:t>
            </a:r>
            <a:r>
              <a:rPr b="0" i="0" lang="en-US" sz="1800">
                <a:solidFill>
                  <a:srgbClr val="424142"/>
                </a:solidFill>
                <a:latin typeface="Arial"/>
                <a:ea typeface="Arial"/>
                <a:cs typeface="Arial"/>
                <a:sym typeface="Arial"/>
              </a:rPr>
              <a:t>/P</a:t>
            </a:r>
            <a:r>
              <a:rPr b="0" baseline="-25000" i="0" lang="en-US" sz="1800">
                <a:solidFill>
                  <a:srgbClr val="424142"/>
                </a:solidFill>
                <a:latin typeface="Arial"/>
                <a:ea typeface="Arial"/>
                <a:cs typeface="Arial"/>
                <a:sym typeface="Arial"/>
              </a:rPr>
              <a:t>Y </a:t>
            </a:r>
            <a:r>
              <a:rPr b="0" i="0" lang="en-US" sz="1800">
                <a:solidFill>
                  <a:srgbClr val="424142"/>
                </a:solidFill>
                <a:latin typeface="Arial"/>
                <a:ea typeface="Arial"/>
                <a:cs typeface="Arial"/>
                <a:sym typeface="Arial"/>
              </a:rPr>
              <a:t>is higher than MU</a:t>
            </a:r>
            <a:r>
              <a:rPr b="0" baseline="-25000" i="0" lang="en-US" sz="1800">
                <a:solidFill>
                  <a:srgbClr val="424142"/>
                </a:solidFill>
                <a:latin typeface="Arial"/>
                <a:ea typeface="Arial"/>
                <a:cs typeface="Arial"/>
                <a:sym typeface="Arial"/>
              </a:rPr>
              <a:t>X</a:t>
            </a:r>
            <a:r>
              <a:rPr b="0" i="0" lang="en-US" sz="1800">
                <a:solidFill>
                  <a:srgbClr val="424142"/>
                </a:solidFill>
                <a:latin typeface="Arial"/>
                <a:ea typeface="Arial"/>
                <a:cs typeface="Arial"/>
                <a:sym typeface="Arial"/>
              </a:rPr>
              <a:t>/P</a:t>
            </a:r>
            <a:r>
              <a:rPr b="0" baseline="-25000" i="0" lang="en-US" sz="1800">
                <a:solidFill>
                  <a:srgbClr val="424142"/>
                </a:solidFill>
                <a:latin typeface="Arial"/>
                <a:ea typeface="Arial"/>
                <a:cs typeface="Arial"/>
                <a:sym typeface="Arial"/>
              </a:rPr>
              <a:t>X</a:t>
            </a:r>
            <a:r>
              <a:rPr b="0" i="0" lang="en-US" sz="1800">
                <a:solidFill>
                  <a:srgbClr val="424142"/>
                </a:solidFill>
                <a:latin typeface="Arial"/>
                <a:ea typeface="Arial"/>
                <a:cs typeface="Arial"/>
                <a:sym typeface="Arial"/>
              </a:rPr>
              <a:t>, the consumer will go on substituting Y for X until the marginal utilities of both X and Y are equalized.</a:t>
            </a:r>
            <a:endParaRPr/>
          </a:p>
        </p:txBody>
      </p:sp>
      <p:pic>
        <p:nvPicPr>
          <p:cNvPr id="121" name="Google Shape;121;p6"/>
          <p:cNvPicPr preferRelativeResize="0"/>
          <p:nvPr/>
        </p:nvPicPr>
        <p:blipFill rotWithShape="1">
          <a:blip r:embed="rId3">
            <a:alphaModFix/>
          </a:blip>
          <a:srcRect b="0" l="0" r="0" t="0"/>
          <a:stretch/>
        </p:blipFill>
        <p:spPr>
          <a:xfrm>
            <a:off x="6095996" y="3428996"/>
            <a:ext cx="8" cy="8"/>
          </a:xfrm>
          <a:prstGeom prst="rect">
            <a:avLst/>
          </a:prstGeom>
          <a:noFill/>
          <a:ln>
            <a:noFill/>
          </a:ln>
        </p:spPr>
      </p:pic>
      <p:pic>
        <p:nvPicPr>
          <p:cNvPr id="122" name="Google Shape;122;p6"/>
          <p:cNvPicPr preferRelativeResize="0"/>
          <p:nvPr/>
        </p:nvPicPr>
        <p:blipFill rotWithShape="1">
          <a:blip r:embed="rId3">
            <a:alphaModFix/>
          </a:blip>
          <a:srcRect b="0" l="0" r="0" t="0"/>
          <a:stretch/>
        </p:blipFill>
        <p:spPr>
          <a:xfrm>
            <a:off x="6095996" y="3428996"/>
            <a:ext cx="8" cy="8"/>
          </a:xfrm>
          <a:prstGeom prst="rect">
            <a:avLst/>
          </a:prstGeom>
          <a:noFill/>
          <a:ln>
            <a:noFill/>
          </a:ln>
        </p:spPr>
      </p:pic>
      <p:pic>
        <p:nvPicPr>
          <p:cNvPr id="123" name="Google Shape;123;p6"/>
          <p:cNvPicPr preferRelativeResize="0"/>
          <p:nvPr/>
        </p:nvPicPr>
        <p:blipFill rotWithShape="1">
          <a:blip r:embed="rId4">
            <a:alphaModFix/>
          </a:blip>
          <a:srcRect b="0" l="0" r="0" t="0"/>
          <a:stretch/>
        </p:blipFill>
        <p:spPr>
          <a:xfrm>
            <a:off x="3143732" y="3544584"/>
            <a:ext cx="4161195" cy="3154167"/>
          </a:xfrm>
          <a:prstGeom prst="rect">
            <a:avLst/>
          </a:prstGeom>
          <a:noFill/>
          <a:ln>
            <a:noFill/>
          </a:ln>
        </p:spPr>
      </p:pic>
      <p:sp>
        <p:nvSpPr>
          <p:cNvPr id="124" name="Google Shape;124;p6"/>
          <p:cNvSpPr txBox="1"/>
          <p:nvPr/>
        </p:nvSpPr>
        <p:spPr>
          <a:xfrm>
            <a:off x="226031" y="503971"/>
            <a:ext cx="322395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Arial"/>
                <a:ea typeface="Arial"/>
                <a:cs typeface="Arial"/>
                <a:sym typeface="Arial"/>
              </a:rPr>
              <a:t>Law of Equi-marginal Utility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7"/>
          <p:cNvSpPr txBox="1"/>
          <p:nvPr/>
        </p:nvSpPr>
        <p:spPr>
          <a:xfrm>
            <a:off x="482885" y="770562"/>
            <a:ext cx="12950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References:</a:t>
            </a:r>
            <a:endParaRPr/>
          </a:p>
        </p:txBody>
      </p:sp>
      <p:sp>
        <p:nvSpPr>
          <p:cNvPr id="130" name="Google Shape;130;p7"/>
          <p:cNvSpPr txBox="1"/>
          <p:nvPr/>
        </p:nvSpPr>
        <p:spPr>
          <a:xfrm>
            <a:off x="482885" y="1331377"/>
            <a:ext cx="11630346"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https://www.oreilly.com/library/view/managerial-economics/9788131775622/xhtml/chapter005.xhtml#:~:text=In%20Marshall's%20theory%2C%20the%20concept,different%20units%20of%20a%20good.</a:t>
            </a:r>
            <a:endParaRPr/>
          </a:p>
        </p:txBody>
      </p:sp>
      <p:sp>
        <p:nvSpPr>
          <p:cNvPr id="131" name="Google Shape;131;p7"/>
          <p:cNvSpPr txBox="1"/>
          <p:nvPr/>
        </p:nvSpPr>
        <p:spPr>
          <a:xfrm>
            <a:off x="562510" y="2782669"/>
            <a:ext cx="1108838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https://www.geeksforgeeks.org/diminishing-marginal-utility-meaning-assumptions-and-example/</a:t>
            </a:r>
            <a:endParaRPr/>
          </a:p>
        </p:txBody>
      </p:sp>
      <p:sp>
        <p:nvSpPr>
          <p:cNvPr id="132" name="Google Shape;132;p7"/>
          <p:cNvSpPr txBox="1"/>
          <p:nvPr/>
        </p:nvSpPr>
        <p:spPr>
          <a:xfrm>
            <a:off x="562509" y="3382834"/>
            <a:ext cx="110883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https://www.managedstudy.com/micro/law_of_diminishing_marginal_utility.htm</a:t>
            </a:r>
            <a:endParaRPr/>
          </a:p>
        </p:txBody>
      </p:sp>
      <p:sp>
        <p:nvSpPr>
          <p:cNvPr id="133" name="Google Shape;133;p7"/>
          <p:cNvSpPr txBox="1"/>
          <p:nvPr/>
        </p:nvSpPr>
        <p:spPr>
          <a:xfrm>
            <a:off x="562509" y="4141157"/>
            <a:ext cx="1108838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https://www.economicsdiscussion.net/law-of-equi-marginal-utility-2/law-of-equi-marginal-utility-with-diagrams/16730#post/0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8"/>
          <p:cNvSpPr txBox="1"/>
          <p:nvPr/>
        </p:nvSpPr>
        <p:spPr>
          <a:xfrm>
            <a:off x="4602822" y="2974368"/>
            <a:ext cx="195209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800">
                <a:solidFill>
                  <a:schemeClr val="dk1"/>
                </a:solidFill>
                <a:latin typeface="Calibri"/>
                <a:ea typeface="Calibri"/>
                <a:cs typeface="Calibri"/>
                <a:sym typeface="Calibri"/>
              </a:rPr>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2023-07-07T11:27:45Z</dcterms:created>
  <dc:creator>Kamalika Chakraborty</dc:creator>
</cp:coreProperties>
</file>